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8229600" cx="14630400"/>
  <p:notesSz cx="8229600" cy="14630400"/>
  <p:embeddedFontLst>
    <p:embeddedFont>
      <p:font typeface="Inter"/>
      <p:regular r:id="rId15"/>
      <p:bold r:id="rId16"/>
      <p:italic r:id="rId17"/>
      <p:boldItalic r:id="rId18"/>
    </p:embeddedFont>
    <p:embeddedFont>
      <p:font typeface="Petrona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224">
          <p15:clr>
            <a:srgbClr val="747775"/>
          </p15:clr>
        </p15:guide>
        <p15:guide id="2" pos="576">
          <p15:clr>
            <a:srgbClr val="747775"/>
          </p15:clr>
        </p15:guide>
        <p15:guide id="3" orient="horz" pos="936">
          <p15:clr>
            <a:srgbClr val="747775"/>
          </p15:clr>
        </p15:guide>
        <p15:guide id="4" orient="horz" pos="2395">
          <p15:clr>
            <a:srgbClr val="747775"/>
          </p15:clr>
        </p15:guide>
        <p15:guide id="5" orient="horz" pos="3816">
          <p15:clr>
            <a:srgbClr val="747775"/>
          </p15:clr>
        </p15:guide>
        <p15:guide id="6" orient="horz" pos="3816">
          <p15:clr>
            <a:srgbClr val="747775"/>
          </p15:clr>
        </p15:guide>
        <p15:guide id="7" orient="horz" pos="1224">
          <p15:clr>
            <a:srgbClr val="747775"/>
          </p15:clr>
        </p15:guide>
        <p15:guide id="8" orient="horz" pos="4576">
          <p15:clr>
            <a:srgbClr val="747775"/>
          </p15:clr>
        </p15:guide>
        <p15:guide id="9" pos="1056">
          <p15:clr>
            <a:srgbClr val="747775"/>
          </p15:clr>
        </p15:guide>
        <p15:guide id="10" pos="3420">
          <p15:clr>
            <a:srgbClr val="747775"/>
          </p15:clr>
        </p15:guide>
        <p15:guide id="11" pos="3816">
          <p15:clr>
            <a:srgbClr val="747775"/>
          </p15:clr>
        </p15:guide>
        <p15:guide id="12" pos="4707">
          <p15:clr>
            <a:srgbClr val="747775"/>
          </p15:clr>
        </p15:guide>
        <p15:guide id="13" pos="4536">
          <p15:clr>
            <a:srgbClr val="747775"/>
          </p15:clr>
        </p15:guide>
        <p15:guide id="14" pos="4608">
          <p15:clr>
            <a:srgbClr val="747775"/>
          </p15:clr>
        </p15:guide>
        <p15:guide id="15" orient="horz" pos="112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6D1A0B3-A42A-4E5A-9A3D-21E3489AB181}">
  <a:tblStyle styleId="{E6D1A0B3-A42A-4E5A-9A3D-21E3489AB18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224" orient="horz"/>
        <p:guide pos="576"/>
        <p:guide pos="936" orient="horz"/>
        <p:guide pos="2395" orient="horz"/>
        <p:guide pos="3816" orient="horz"/>
        <p:guide pos="3816" orient="horz"/>
        <p:guide pos="1224" orient="horz"/>
        <p:guide pos="4576" orient="horz"/>
        <p:guide pos="1056"/>
        <p:guide pos="3420"/>
        <p:guide pos="3816"/>
        <p:guide pos="4707"/>
        <p:guide pos="4536"/>
        <p:guide pos="4608"/>
        <p:guide pos="112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etrona-bold.fntdata"/><Relationship Id="rId11" Type="http://schemas.openxmlformats.org/officeDocument/2006/relationships/slide" Target="slides/slide5.xml"/><Relationship Id="rId22" Type="http://schemas.openxmlformats.org/officeDocument/2006/relationships/font" Target="fonts/Petrona-boldItalic.fntdata"/><Relationship Id="rId10" Type="http://schemas.openxmlformats.org/officeDocument/2006/relationships/slide" Target="slides/slide4.xml"/><Relationship Id="rId21" Type="http://schemas.openxmlformats.org/officeDocument/2006/relationships/font" Target="fonts/Petrona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Inter-regular.fntdata"/><Relationship Id="rId14" Type="http://schemas.openxmlformats.org/officeDocument/2006/relationships/slide" Target="slides/slide8.xml"/><Relationship Id="rId17" Type="http://schemas.openxmlformats.org/officeDocument/2006/relationships/font" Target="fonts/Inter-italic.fntdata"/><Relationship Id="rId16" Type="http://schemas.openxmlformats.org/officeDocument/2006/relationships/font" Target="fonts/Inter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Petrona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Inter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0.png>
</file>

<file path=ppt/media/image24.png>
</file>

<file path=ppt/media/image25.gif>
</file>

<file path=ppt/media/image3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7135081d4_1_1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57135081d4_1_1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57135081d4_1_1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7135081d4_1_1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357135081d4_1_1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57135081d4_1_1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779350d5d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35779350d5d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35779350d5d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779350d5d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779350d5d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5779350d5d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2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914400" y="1807325"/>
            <a:ext cx="7556400" cy="18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Análise de Dados - Plataformas de Streaming</a:t>
            </a:r>
            <a:endParaRPr b="0" i="0" sz="46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975198" y="5857650"/>
            <a:ext cx="59523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Inter"/>
              <a:buNone/>
            </a:pPr>
            <a:r>
              <a:rPr b="1" lang="en-US" sz="220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b="1" i="0" lang="en-US" sz="22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or Carla Bruckmann e Cr</a:t>
            </a:r>
            <a:r>
              <a:rPr b="1" lang="en-US" sz="220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isty Ellen Ribeiro</a:t>
            </a:r>
            <a:endParaRPr b="0" i="0" sz="2200" u="none" cap="none" strike="noStrike"/>
          </a:p>
        </p:txBody>
      </p:sp>
      <p:sp>
        <p:nvSpPr>
          <p:cNvPr id="51" name="Google Shape;51;p11"/>
          <p:cNvSpPr/>
          <p:nvPr/>
        </p:nvSpPr>
        <p:spPr>
          <a:xfrm>
            <a:off x="963752" y="6384125"/>
            <a:ext cx="32901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Inter"/>
              <a:buNone/>
            </a:pPr>
            <a:r>
              <a:rPr b="1" lang="en-US" sz="150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12 de maio de 2025</a:t>
            </a:r>
            <a:endParaRPr b="0" i="0" sz="1500" u="none" cap="none" strike="noStrike"/>
          </a:p>
        </p:txBody>
      </p:sp>
      <p:sp>
        <p:nvSpPr>
          <p:cNvPr id="52" name="Google Shape;52;p11"/>
          <p:cNvSpPr/>
          <p:nvPr/>
        </p:nvSpPr>
        <p:spPr>
          <a:xfrm>
            <a:off x="914403" y="3808747"/>
            <a:ext cx="6244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Análise de Dados Spotify, Apple Music e Deezer,</a:t>
            </a:r>
            <a:endParaRPr sz="1750">
              <a:solidFill>
                <a:srgbClr val="E0D6D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Para Lançamento de Novo Artista.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>
            <a:off x="914401" y="914400"/>
            <a:ext cx="87354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Objetivo da Analise:</a:t>
            </a:r>
            <a:endParaRPr b="0" i="0" sz="4650" u="none" cap="none" strike="noStrike"/>
          </a:p>
        </p:txBody>
      </p:sp>
      <p:sp>
        <p:nvSpPr>
          <p:cNvPr id="59" name="Google Shape;59;p12"/>
          <p:cNvSpPr/>
          <p:nvPr/>
        </p:nvSpPr>
        <p:spPr>
          <a:xfrm>
            <a:off x="2057400" y="3819000"/>
            <a:ext cx="56286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Perfil de Músicas:</a:t>
            </a:r>
            <a:endParaRPr b="0" i="0" sz="2300" u="none" cap="none" strike="noStrike"/>
          </a:p>
        </p:txBody>
      </p:sp>
      <p:sp>
        <p:nvSpPr>
          <p:cNvPr id="60" name="Google Shape;60;p12"/>
          <p:cNvSpPr/>
          <p:nvPr/>
        </p:nvSpPr>
        <p:spPr>
          <a:xfrm>
            <a:off x="2057400" y="4272550"/>
            <a:ext cx="35862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Medidas descritivas (quartis).</a:t>
            </a:r>
            <a:endParaRPr b="0" i="0" sz="1750" u="none" cap="none" strike="noStrike"/>
          </a:p>
        </p:txBody>
      </p:sp>
      <p:sp>
        <p:nvSpPr>
          <p:cNvPr id="61" name="Google Shape;61;p12"/>
          <p:cNvSpPr/>
          <p:nvPr/>
        </p:nvSpPr>
        <p:spPr>
          <a:xfrm>
            <a:off x="914400" y="1922200"/>
            <a:ext cx="9884400" cy="1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1" lang="en-US" sz="19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Validar hipóteses</a:t>
            </a:r>
            <a:r>
              <a:rPr lang="en-US" sz="19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sobre fatores que influenciam o sucesso de músicas nas plataformas de streaming, com recomendações práticas </a:t>
            </a:r>
            <a:r>
              <a:rPr b="1" lang="en-US" sz="19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para otimizar o lançamento bem sucedido de um novo artista</a:t>
            </a:r>
            <a:r>
              <a:rPr lang="en-US" sz="19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r>
              <a:rPr lang="en-US" sz="240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0" i="0" sz="2400" u="none" cap="none" strike="noStrike"/>
          </a:p>
        </p:txBody>
      </p:sp>
      <p:sp>
        <p:nvSpPr>
          <p:cNvPr id="62" name="Google Shape;62;p12"/>
          <p:cNvSpPr/>
          <p:nvPr/>
        </p:nvSpPr>
        <p:spPr>
          <a:xfrm>
            <a:off x="1736665" y="3755388"/>
            <a:ext cx="170100" cy="871200"/>
          </a:xfrm>
          <a:prstGeom prst="roundRect">
            <a:avLst>
              <a:gd fmla="val 56033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2"/>
          <p:cNvSpPr/>
          <p:nvPr/>
        </p:nvSpPr>
        <p:spPr>
          <a:xfrm>
            <a:off x="3962400" y="5190600"/>
            <a:ext cx="33873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5 Hipóteses:</a:t>
            </a:r>
            <a:endParaRPr b="0" i="0" sz="2300" u="none" cap="none" strike="noStrike"/>
          </a:p>
        </p:txBody>
      </p:sp>
      <p:sp>
        <p:nvSpPr>
          <p:cNvPr id="64" name="Google Shape;64;p12"/>
          <p:cNvSpPr/>
          <p:nvPr/>
        </p:nvSpPr>
        <p:spPr>
          <a:xfrm>
            <a:off x="3962400" y="5644150"/>
            <a:ext cx="36882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e Validação.</a:t>
            </a:r>
            <a:endParaRPr b="0" i="0" sz="1750" u="none" cap="none" strike="noStrike"/>
          </a:p>
        </p:txBody>
      </p:sp>
      <p:sp>
        <p:nvSpPr>
          <p:cNvPr id="65" name="Google Shape;65;p12"/>
          <p:cNvSpPr/>
          <p:nvPr/>
        </p:nvSpPr>
        <p:spPr>
          <a:xfrm>
            <a:off x="3641665" y="5126988"/>
            <a:ext cx="170100" cy="871200"/>
          </a:xfrm>
          <a:prstGeom prst="roundRect">
            <a:avLst>
              <a:gd fmla="val 56033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2"/>
          <p:cNvSpPr/>
          <p:nvPr/>
        </p:nvSpPr>
        <p:spPr>
          <a:xfrm>
            <a:off x="5697150" y="6625800"/>
            <a:ext cx="33873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Recomendações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2300" u="none" cap="none" strike="noStrike"/>
          </a:p>
        </p:txBody>
      </p:sp>
      <p:sp>
        <p:nvSpPr>
          <p:cNvPr id="67" name="Google Shape;67;p12"/>
          <p:cNvSpPr/>
          <p:nvPr/>
        </p:nvSpPr>
        <p:spPr>
          <a:xfrm>
            <a:off x="5697150" y="7079350"/>
            <a:ext cx="36882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Otimização de Lançamento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750" u="none" cap="none" strike="noStrike"/>
          </a:p>
        </p:txBody>
      </p:sp>
      <p:sp>
        <p:nvSpPr>
          <p:cNvPr id="68" name="Google Shape;68;p12"/>
          <p:cNvSpPr/>
          <p:nvPr/>
        </p:nvSpPr>
        <p:spPr>
          <a:xfrm>
            <a:off x="5376415" y="6562188"/>
            <a:ext cx="170100" cy="871200"/>
          </a:xfrm>
          <a:prstGeom prst="roundRect">
            <a:avLst>
              <a:gd fmla="val 56033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2" title="ChatGPT Image 9 de mai. de 2025, 18_30_27.png"/>
          <p:cNvPicPr preferRelativeResize="0"/>
          <p:nvPr/>
        </p:nvPicPr>
        <p:blipFill rotWithShape="1">
          <a:blip r:embed="rId3">
            <a:alphaModFix/>
          </a:blip>
          <a:srcRect b="929" l="17799" r="53676" t="-930"/>
          <a:stretch/>
        </p:blipFill>
        <p:spPr>
          <a:xfrm>
            <a:off x="11156300" y="-38800"/>
            <a:ext cx="3521149" cy="82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/>
          <p:nvPr/>
        </p:nvSpPr>
        <p:spPr>
          <a:xfrm>
            <a:off x="946190" y="920340"/>
            <a:ext cx="71943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Perfil de Músicas:</a:t>
            </a:r>
            <a:endParaRPr b="0" i="0" sz="4650" u="none" cap="none" strike="noStrike"/>
          </a:p>
        </p:txBody>
      </p:sp>
      <p:sp>
        <p:nvSpPr>
          <p:cNvPr id="76" name="Google Shape;76;p13"/>
          <p:cNvSpPr/>
          <p:nvPr/>
        </p:nvSpPr>
        <p:spPr>
          <a:xfrm>
            <a:off x="7179900" y="1291825"/>
            <a:ext cx="7450500" cy="6989700"/>
          </a:xfrm>
          <a:prstGeom prst="roundRect">
            <a:avLst>
              <a:gd fmla="val 5595" name="adj"/>
            </a:avLst>
          </a:prstGeom>
          <a:noFill/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3"/>
          <p:cNvSpPr/>
          <p:nvPr/>
        </p:nvSpPr>
        <p:spPr>
          <a:xfrm>
            <a:off x="7472400" y="2451550"/>
            <a:ext cx="7068600" cy="13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E0D6D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t/>
            </a:r>
            <a:endParaRPr sz="1750">
              <a:solidFill>
                <a:srgbClr val="E0D6D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8" name="Google Shape;78;p13"/>
          <p:cNvGrpSpPr/>
          <p:nvPr/>
        </p:nvGrpSpPr>
        <p:grpSpPr>
          <a:xfrm>
            <a:off x="913272" y="1973450"/>
            <a:ext cx="2750503" cy="1595100"/>
            <a:chOff x="6280097" y="2659250"/>
            <a:chExt cx="2750503" cy="1595100"/>
          </a:xfrm>
        </p:grpSpPr>
        <p:sp>
          <p:nvSpPr>
            <p:cNvPr id="79" name="Google Shape;79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solidFill>
              <a:srgbClr val="2F1D63"/>
            </a:solidFill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6514625" y="2893700"/>
              <a:ext cx="23562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086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Total de Músicas:</a:t>
              </a:r>
              <a:endParaRPr b="0" i="0" sz="2300" u="none" cap="none" strike="noStrike"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6280097" y="3401850"/>
              <a:ext cx="27504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465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950</a:t>
              </a:r>
              <a:endParaRPr b="0" i="0" sz="4650" u="none" cap="none" strike="noStrike"/>
            </a:p>
          </p:txBody>
        </p:sp>
      </p:grpSp>
      <p:grpSp>
        <p:nvGrpSpPr>
          <p:cNvPr id="82" name="Google Shape;82;p13"/>
          <p:cNvGrpSpPr/>
          <p:nvPr/>
        </p:nvGrpSpPr>
        <p:grpSpPr>
          <a:xfrm>
            <a:off x="3876825" y="3802250"/>
            <a:ext cx="2750550" cy="1595100"/>
            <a:chOff x="6280050" y="2659250"/>
            <a:chExt cx="2750550" cy="1595100"/>
          </a:xfrm>
        </p:grpSpPr>
        <p:sp>
          <p:nvSpPr>
            <p:cNvPr id="83" name="Google Shape;83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noFill/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289425" y="2893700"/>
              <a:ext cx="26991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608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Artista + músicas</a:t>
              </a: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:</a:t>
              </a:r>
              <a:endParaRPr b="0" i="0" sz="2300" u="none" cap="none" strike="noStrike"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280050" y="3401850"/>
              <a:ext cx="27504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300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Taylor Swift</a:t>
              </a:r>
              <a:endParaRPr b="0" i="0" sz="3000" u="none" cap="none" strike="noStrike"/>
            </a:p>
          </p:txBody>
        </p:sp>
      </p:grpSp>
      <p:grpSp>
        <p:nvGrpSpPr>
          <p:cNvPr id="86" name="Google Shape;86;p13"/>
          <p:cNvGrpSpPr/>
          <p:nvPr/>
        </p:nvGrpSpPr>
        <p:grpSpPr>
          <a:xfrm>
            <a:off x="3868200" y="5631050"/>
            <a:ext cx="2750825" cy="1595100"/>
            <a:chOff x="6279775" y="2659250"/>
            <a:chExt cx="2750825" cy="1595100"/>
          </a:xfrm>
        </p:grpSpPr>
        <p:sp>
          <p:nvSpPr>
            <p:cNvPr id="87" name="Google Shape;87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noFill/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6279875" y="2893700"/>
              <a:ext cx="27507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608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Artista + Streams</a:t>
              </a: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:</a:t>
              </a:r>
              <a:endParaRPr b="0" i="0" sz="2300" u="none" cap="none" strike="noStrike"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6279775" y="3401850"/>
              <a:ext cx="27507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300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The Weeknd</a:t>
              </a:r>
              <a:endParaRPr b="0" i="0" sz="3000" u="none" cap="none" strike="noStrike"/>
            </a:p>
          </p:txBody>
        </p:sp>
      </p:grpSp>
      <p:sp>
        <p:nvSpPr>
          <p:cNvPr id="90" name="Google Shape;90;p13"/>
          <p:cNvSpPr/>
          <p:nvPr/>
        </p:nvSpPr>
        <p:spPr>
          <a:xfrm>
            <a:off x="7503363" y="1537850"/>
            <a:ext cx="7233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Com mais Streams: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grpSp>
        <p:nvGrpSpPr>
          <p:cNvPr id="91" name="Google Shape;91;p13"/>
          <p:cNvGrpSpPr/>
          <p:nvPr/>
        </p:nvGrpSpPr>
        <p:grpSpPr>
          <a:xfrm>
            <a:off x="896825" y="3802250"/>
            <a:ext cx="2750400" cy="1595100"/>
            <a:chOff x="6280200" y="2659250"/>
            <a:chExt cx="2750400" cy="1595100"/>
          </a:xfrm>
        </p:grpSpPr>
        <p:sp>
          <p:nvSpPr>
            <p:cNvPr id="92" name="Google Shape;92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noFill/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514625" y="2893700"/>
              <a:ext cx="23562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08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Total de Streams:</a:t>
              </a:r>
              <a:endParaRPr b="0" i="0" sz="2300" u="none" cap="none" strike="noStrike"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42200" y="3401850"/>
              <a:ext cx="26883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465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488,4 B</a:t>
              </a:r>
              <a:endParaRPr b="0" i="0" sz="4650" u="none" cap="none" strike="noStrike"/>
            </a:p>
          </p:txBody>
        </p:sp>
      </p:grpSp>
      <p:grpSp>
        <p:nvGrpSpPr>
          <p:cNvPr id="95" name="Google Shape;95;p13"/>
          <p:cNvGrpSpPr/>
          <p:nvPr/>
        </p:nvGrpSpPr>
        <p:grpSpPr>
          <a:xfrm>
            <a:off x="896825" y="5631050"/>
            <a:ext cx="2750400" cy="1595100"/>
            <a:chOff x="6280200" y="2659250"/>
            <a:chExt cx="2750400" cy="1595100"/>
          </a:xfrm>
        </p:grpSpPr>
        <p:sp>
          <p:nvSpPr>
            <p:cNvPr id="96" name="Google Shape;96;p13"/>
            <p:cNvSpPr/>
            <p:nvPr/>
          </p:nvSpPr>
          <p:spPr>
            <a:xfrm>
              <a:off x="6280200" y="2659250"/>
              <a:ext cx="2750400" cy="1595100"/>
            </a:xfrm>
            <a:prstGeom prst="roundRect">
              <a:avLst>
                <a:gd fmla="val 4612" name="adj"/>
              </a:avLst>
            </a:prstGeom>
            <a:noFill/>
            <a:ln cap="flat" cmpd="sng" w="9525">
              <a:solidFill>
                <a:srgbClr val="48367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514625" y="2893700"/>
              <a:ext cx="2356200" cy="43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608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300"/>
                <a:buFont typeface="Petrona"/>
                <a:buNone/>
              </a:pPr>
              <a:r>
                <a:rPr b="1" lang="en-US" sz="2300">
                  <a:solidFill>
                    <a:srgbClr val="E0D6DE"/>
                  </a:solidFill>
                  <a:latin typeface="Petrona"/>
                  <a:ea typeface="Petrona"/>
                  <a:cs typeface="Petrona"/>
                  <a:sym typeface="Petrona"/>
                </a:rPr>
                <a:t>Total de Playlists:</a:t>
              </a:r>
              <a:endParaRPr b="0" i="0" sz="2300" u="none" cap="none" strike="noStrike"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42200" y="3401850"/>
              <a:ext cx="26883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5806"/>
                </a:lnSpc>
                <a:spcBef>
                  <a:spcPts val="0"/>
                </a:spcBef>
                <a:spcAft>
                  <a:spcPts val="0"/>
                </a:spcAft>
                <a:buClr>
                  <a:srgbClr val="FF8AAF"/>
                </a:buClr>
                <a:buSzPts val="4650"/>
                <a:buFont typeface="Petrona"/>
                <a:buNone/>
              </a:pPr>
              <a:r>
                <a:rPr b="1" lang="en-US" sz="4650">
                  <a:solidFill>
                    <a:srgbClr val="FF8AAF"/>
                  </a:solidFill>
                  <a:latin typeface="Petrona"/>
                  <a:ea typeface="Petrona"/>
                  <a:cs typeface="Petrona"/>
                  <a:sym typeface="Petrona"/>
                </a:rPr>
                <a:t>5,38 M</a:t>
              </a:r>
              <a:endParaRPr b="0" i="0" sz="4650" u="none" cap="none" strike="noStrike"/>
            </a:p>
          </p:txBody>
        </p:sp>
      </p:grpSp>
      <p:grpSp>
        <p:nvGrpSpPr>
          <p:cNvPr id="99" name="Google Shape;99;p13"/>
          <p:cNvGrpSpPr/>
          <p:nvPr/>
        </p:nvGrpSpPr>
        <p:grpSpPr>
          <a:xfrm>
            <a:off x="7534535" y="2110110"/>
            <a:ext cx="7095463" cy="2266055"/>
            <a:chOff x="7534753" y="2506818"/>
            <a:chExt cx="6559548" cy="1191594"/>
          </a:xfrm>
        </p:grpSpPr>
        <p:grpSp>
          <p:nvGrpSpPr>
            <p:cNvPr id="100" name="Google Shape;100;p13"/>
            <p:cNvGrpSpPr/>
            <p:nvPr/>
          </p:nvGrpSpPr>
          <p:grpSpPr>
            <a:xfrm>
              <a:off x="7534753" y="2506818"/>
              <a:ext cx="6559500" cy="1191594"/>
              <a:chOff x="6280200" y="2659250"/>
              <a:chExt cx="2759687" cy="1467300"/>
            </a:xfrm>
          </p:grpSpPr>
          <p:sp>
            <p:nvSpPr>
              <p:cNvPr id="101" name="Google Shape;101;p13"/>
              <p:cNvSpPr/>
              <p:nvPr/>
            </p:nvSpPr>
            <p:spPr>
              <a:xfrm>
                <a:off x="6280200" y="2659250"/>
                <a:ext cx="2750400" cy="1467300"/>
              </a:xfrm>
              <a:prstGeom prst="roundRect">
                <a:avLst>
                  <a:gd fmla="val 4612" name="adj"/>
                </a:avLst>
              </a:prstGeom>
              <a:solidFill>
                <a:srgbClr val="2F1D63"/>
              </a:solidFill>
              <a:ln cap="flat" cmpd="sng" w="9525">
                <a:solidFill>
                  <a:srgbClr val="48367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3"/>
              <p:cNvSpPr/>
              <p:nvPr/>
            </p:nvSpPr>
            <p:spPr>
              <a:xfrm>
                <a:off x="6407088" y="2797950"/>
                <a:ext cx="2632800" cy="200700"/>
              </a:xfrm>
              <a:prstGeom prst="rect">
                <a:avLst/>
              </a:prstGeom>
              <a:solidFill>
                <a:srgbClr val="2F1D6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2608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2300"/>
                  <a:buFont typeface="Petrona"/>
                  <a:buNone/>
                </a:pPr>
                <a:r>
                  <a:rPr b="1" lang="en-US" sz="2300">
                    <a:solidFill>
                      <a:srgbClr val="FF8AAF"/>
                    </a:solidFill>
                    <a:latin typeface="Petrona"/>
                    <a:ea typeface="Petrona"/>
                    <a:cs typeface="Petrona"/>
                    <a:sym typeface="Petrona"/>
                  </a:rPr>
                  <a:t>Características (Quartis): </a:t>
                </a:r>
                <a:endParaRPr b="0" i="0" sz="2300" u="none" cap="none" strike="noStrike">
                  <a:solidFill>
                    <a:srgbClr val="FF8AAF"/>
                  </a:solidFill>
                </a:endParaRPr>
              </a:p>
            </p:txBody>
          </p:sp>
        </p:grpSp>
        <p:sp>
          <p:nvSpPr>
            <p:cNvPr id="103" name="Google Shape;103;p13"/>
            <p:cNvSpPr/>
            <p:nvPr/>
          </p:nvSpPr>
          <p:spPr>
            <a:xfrm>
              <a:off x="7836301" y="2948817"/>
              <a:ext cx="6258000" cy="58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1750"/>
                <a:buFont typeface="Inter"/>
                <a:buNone/>
              </a:pPr>
              <a:r>
                <a:rPr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Menos dançantes, mais tristes ou neutras, energia mais baixa, pouco acústicas, baixa presença ao vivo, menos elementos falados</a:t>
              </a:r>
              <a:r>
                <a:rPr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. </a:t>
              </a:r>
              <a:endParaRPr b="0" i="0" sz="1750" u="none" cap="none" strike="noStrike"/>
            </a:p>
          </p:txBody>
        </p:sp>
      </p:grpSp>
      <p:grpSp>
        <p:nvGrpSpPr>
          <p:cNvPr id="104" name="Google Shape;104;p13"/>
          <p:cNvGrpSpPr/>
          <p:nvPr/>
        </p:nvGrpSpPr>
        <p:grpSpPr>
          <a:xfrm>
            <a:off x="7534533" y="4635915"/>
            <a:ext cx="7171557" cy="1595132"/>
            <a:chOff x="7534752" y="2506818"/>
            <a:chExt cx="6559551" cy="1295381"/>
          </a:xfrm>
        </p:grpSpPr>
        <p:grpSp>
          <p:nvGrpSpPr>
            <p:cNvPr id="105" name="Google Shape;105;p13"/>
            <p:cNvGrpSpPr/>
            <p:nvPr/>
          </p:nvGrpSpPr>
          <p:grpSpPr>
            <a:xfrm>
              <a:off x="7534752" y="2506818"/>
              <a:ext cx="6559501" cy="1295381"/>
              <a:chOff x="6280200" y="2659250"/>
              <a:chExt cx="2759688" cy="1595100"/>
            </a:xfrm>
          </p:grpSpPr>
          <p:sp>
            <p:nvSpPr>
              <p:cNvPr id="106" name="Google Shape;106;p13"/>
              <p:cNvSpPr/>
              <p:nvPr/>
            </p:nvSpPr>
            <p:spPr>
              <a:xfrm>
                <a:off x="6280200" y="2659250"/>
                <a:ext cx="2750400" cy="1595100"/>
              </a:xfrm>
              <a:prstGeom prst="roundRect">
                <a:avLst>
                  <a:gd fmla="val 4612" name="adj"/>
                </a:avLst>
              </a:prstGeom>
              <a:solidFill>
                <a:srgbClr val="2F1D63"/>
              </a:solidFill>
              <a:ln cap="flat" cmpd="sng" w="9525">
                <a:solidFill>
                  <a:srgbClr val="48367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3"/>
              <p:cNvSpPr/>
              <p:nvPr/>
            </p:nvSpPr>
            <p:spPr>
              <a:xfrm>
                <a:off x="6407088" y="2830166"/>
                <a:ext cx="2632800" cy="200700"/>
              </a:xfrm>
              <a:prstGeom prst="rect">
                <a:avLst/>
              </a:prstGeom>
              <a:solidFill>
                <a:srgbClr val="2F1D6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2608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2300"/>
                  <a:buFont typeface="Petrona"/>
                  <a:buNone/>
                </a:pPr>
                <a:r>
                  <a:rPr b="1" lang="en-US" sz="2300">
                    <a:solidFill>
                      <a:srgbClr val="FF8AAF"/>
                    </a:solidFill>
                    <a:latin typeface="Petrona"/>
                    <a:ea typeface="Petrona"/>
                    <a:cs typeface="Petrona"/>
                    <a:sym typeface="Petrona"/>
                  </a:rPr>
                  <a:t>BPM</a:t>
                </a:r>
                <a:r>
                  <a:rPr b="1" lang="en-US" sz="2300">
                    <a:solidFill>
                      <a:srgbClr val="FF8AAF"/>
                    </a:solidFill>
                    <a:latin typeface="Petrona"/>
                    <a:ea typeface="Petrona"/>
                    <a:cs typeface="Petrona"/>
                    <a:sym typeface="Petrona"/>
                  </a:rPr>
                  <a:t>: </a:t>
                </a:r>
                <a:endParaRPr b="0" i="0" sz="2300" u="none" cap="none" strike="noStrike">
                  <a:solidFill>
                    <a:srgbClr val="FF8AAF"/>
                  </a:solidFill>
                </a:endParaRPr>
              </a:p>
            </p:txBody>
          </p:sp>
        </p:grpSp>
        <p:sp>
          <p:nvSpPr>
            <p:cNvPr id="108" name="Google Shape;108;p13"/>
            <p:cNvSpPr/>
            <p:nvPr/>
          </p:nvSpPr>
          <p:spPr>
            <a:xfrm>
              <a:off x="7836303" y="3048110"/>
              <a:ext cx="6258000" cy="42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1750"/>
                <a:buFont typeface="Inter"/>
                <a:buNone/>
              </a:pPr>
              <a:r>
                <a:rPr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Correlação </a:t>
              </a:r>
              <a:r>
                <a:rPr b="1"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-0,0023</a:t>
              </a:r>
              <a:r>
                <a:rPr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 -&gt; Fraca e Negativa. Não determina sucesso. </a:t>
              </a:r>
              <a:endParaRPr b="0" i="0" sz="1750" u="none" cap="none" strike="noStrike"/>
            </a:p>
          </p:txBody>
        </p:sp>
      </p:grpSp>
      <p:grpSp>
        <p:nvGrpSpPr>
          <p:cNvPr id="109" name="Google Shape;109;p13"/>
          <p:cNvGrpSpPr/>
          <p:nvPr/>
        </p:nvGrpSpPr>
        <p:grpSpPr>
          <a:xfrm>
            <a:off x="7558708" y="6490921"/>
            <a:ext cx="7071707" cy="1636291"/>
            <a:chOff x="7545829" y="2307366"/>
            <a:chExt cx="6548483" cy="1345081"/>
          </a:xfrm>
        </p:grpSpPr>
        <p:grpSp>
          <p:nvGrpSpPr>
            <p:cNvPr id="110" name="Google Shape;110;p13"/>
            <p:cNvGrpSpPr/>
            <p:nvPr/>
          </p:nvGrpSpPr>
          <p:grpSpPr>
            <a:xfrm>
              <a:off x="7545829" y="2307366"/>
              <a:ext cx="6548431" cy="1345081"/>
              <a:chOff x="6284860" y="2413650"/>
              <a:chExt cx="2755030" cy="1656300"/>
            </a:xfrm>
          </p:grpSpPr>
          <p:sp>
            <p:nvSpPr>
              <p:cNvPr id="111" name="Google Shape;111;p13"/>
              <p:cNvSpPr/>
              <p:nvPr/>
            </p:nvSpPr>
            <p:spPr>
              <a:xfrm>
                <a:off x="6284860" y="2413650"/>
                <a:ext cx="2750400" cy="1656300"/>
              </a:xfrm>
              <a:prstGeom prst="roundRect">
                <a:avLst>
                  <a:gd fmla="val 4612" name="adj"/>
                </a:avLst>
              </a:prstGeom>
              <a:solidFill>
                <a:srgbClr val="2F1D63"/>
              </a:solidFill>
              <a:ln cap="flat" cmpd="sng" w="9525">
                <a:solidFill>
                  <a:srgbClr val="48367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3"/>
              <p:cNvSpPr/>
              <p:nvPr/>
            </p:nvSpPr>
            <p:spPr>
              <a:xfrm>
                <a:off x="6407091" y="2664841"/>
                <a:ext cx="2632800" cy="318900"/>
              </a:xfrm>
              <a:prstGeom prst="rect">
                <a:avLst/>
              </a:prstGeom>
              <a:solidFill>
                <a:srgbClr val="2F1D63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2608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2300"/>
                  <a:buFont typeface="Petrona"/>
                  <a:buNone/>
                </a:pPr>
                <a:r>
                  <a:rPr b="1" lang="en-US" sz="2300">
                    <a:solidFill>
                      <a:srgbClr val="FF8AAF"/>
                    </a:solidFill>
                    <a:latin typeface="Petrona"/>
                    <a:ea typeface="Petrona"/>
                    <a:cs typeface="Petrona"/>
                    <a:sym typeface="Petrona"/>
                  </a:rPr>
                  <a:t>Presença em Playlists</a:t>
                </a:r>
                <a:r>
                  <a:rPr b="1" lang="en-US" sz="2300">
                    <a:solidFill>
                      <a:srgbClr val="FF8AAF"/>
                    </a:solidFill>
                    <a:latin typeface="Petrona"/>
                    <a:ea typeface="Petrona"/>
                    <a:cs typeface="Petrona"/>
                    <a:sym typeface="Petrona"/>
                  </a:rPr>
                  <a:t>: </a:t>
                </a:r>
                <a:endParaRPr b="0" i="0" sz="2300" u="none" cap="none" strike="noStrike">
                  <a:solidFill>
                    <a:srgbClr val="FF8AAF"/>
                  </a:solidFill>
                </a:endParaRPr>
              </a:p>
            </p:txBody>
          </p:sp>
        </p:grpSp>
        <p:sp>
          <p:nvSpPr>
            <p:cNvPr id="113" name="Google Shape;113;p13"/>
            <p:cNvSpPr/>
            <p:nvPr/>
          </p:nvSpPr>
          <p:spPr>
            <a:xfrm>
              <a:off x="7836312" y="2888342"/>
              <a:ext cx="6258000" cy="60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1750"/>
                <a:buFont typeface="Inter"/>
                <a:buNone/>
              </a:pPr>
              <a:r>
                <a:rPr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Correlação </a:t>
              </a:r>
              <a:r>
                <a:rPr b="1"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0,79</a:t>
              </a:r>
              <a:r>
                <a:rPr lang="en-US" sz="1750">
                  <a:solidFill>
                    <a:srgbClr val="E0D6DE"/>
                  </a:solidFill>
                  <a:latin typeface="Inter"/>
                  <a:ea typeface="Inter"/>
                  <a:cs typeface="Inter"/>
                  <a:sym typeface="Inter"/>
                </a:rPr>
                <a:t> -&gt; Forte e Positiva. Pode ser diferencial competitivo. </a:t>
              </a:r>
              <a:endParaRPr b="0" i="0" sz="1750" u="none" cap="none" strike="noStrike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"/>
          <p:cNvSpPr/>
          <p:nvPr/>
        </p:nvSpPr>
        <p:spPr>
          <a:xfrm>
            <a:off x="7338450" y="50"/>
            <a:ext cx="7313700" cy="8229600"/>
          </a:xfrm>
          <a:prstGeom prst="rect">
            <a:avLst/>
          </a:prstGeom>
          <a:solidFill>
            <a:srgbClr val="2F1D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870005" y="876775"/>
            <a:ext cx="111297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Hipóteses</a:t>
            </a: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4650" u="none" cap="none" strike="noStrike"/>
          </a:p>
        </p:txBody>
      </p:sp>
      <p:sp>
        <p:nvSpPr>
          <p:cNvPr id="121" name="Google Shape;121;p14"/>
          <p:cNvSpPr/>
          <p:nvPr/>
        </p:nvSpPr>
        <p:spPr>
          <a:xfrm>
            <a:off x="9461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4"/>
          <p:cNvSpPr/>
          <p:nvPr/>
        </p:nvSpPr>
        <p:spPr>
          <a:xfrm>
            <a:off x="10227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800" u="none" cap="none" strike="noStrike"/>
          </a:p>
        </p:txBody>
      </p:sp>
      <p:sp>
        <p:nvSpPr>
          <p:cNvPr id="123" name="Google Shape;123;p14"/>
          <p:cNvSpPr/>
          <p:nvPr/>
        </p:nvSpPr>
        <p:spPr>
          <a:xfrm>
            <a:off x="1683300" y="2000125"/>
            <a:ext cx="551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BPM Alto = Mais Sucesso?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24" name="Google Shape;124;p14"/>
          <p:cNvSpPr/>
          <p:nvPr/>
        </p:nvSpPr>
        <p:spPr>
          <a:xfrm>
            <a:off x="1676400" y="2510425"/>
            <a:ext cx="55176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 </a:t>
            </a:r>
            <a:r>
              <a:rPr b="1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refutada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</a:t>
            </a:r>
            <a:r>
              <a:rPr b="1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muito fraca e negativa.</a:t>
            </a:r>
            <a:endParaRPr b="0" i="0" sz="1750" u="none" cap="none" strike="noStrike"/>
          </a:p>
        </p:txBody>
      </p:sp>
      <p:pic>
        <p:nvPicPr>
          <p:cNvPr id="125" name="Google Shape;12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000" y="3802250"/>
            <a:ext cx="6330899" cy="393949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/>
          <p:cNvSpPr/>
          <p:nvPr/>
        </p:nvSpPr>
        <p:spPr>
          <a:xfrm>
            <a:off x="74993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130B30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4"/>
          <p:cNvSpPr/>
          <p:nvPr/>
        </p:nvSpPr>
        <p:spPr>
          <a:xfrm>
            <a:off x="75759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800" u="none" cap="none" strike="noStrike"/>
          </a:p>
        </p:txBody>
      </p:sp>
      <p:sp>
        <p:nvSpPr>
          <p:cNvPr id="128" name="Google Shape;128;p14"/>
          <p:cNvSpPr/>
          <p:nvPr/>
        </p:nvSpPr>
        <p:spPr>
          <a:xfrm>
            <a:off x="8236500" y="2000125"/>
            <a:ext cx="551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Mais Playlists = Mais Streams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29" name="Google Shape;129;p14"/>
          <p:cNvSpPr/>
          <p:nvPr/>
        </p:nvSpPr>
        <p:spPr>
          <a:xfrm>
            <a:off x="8229600" y="2510425"/>
            <a:ext cx="55176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confirmada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Positiva e Clara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 Playlists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são canais de descoberta e viralização.</a:t>
            </a:r>
            <a:endParaRPr b="0" i="0" sz="1750" u="none" cap="none" strike="noStrike"/>
          </a:p>
        </p:txBody>
      </p:sp>
      <p:pic>
        <p:nvPicPr>
          <p:cNvPr id="130" name="Google Shape;13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9400" y="3802262"/>
            <a:ext cx="6281700" cy="401935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400" y="7620000"/>
            <a:ext cx="1838325" cy="5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5"/>
          <p:cNvSpPr/>
          <p:nvPr/>
        </p:nvSpPr>
        <p:spPr>
          <a:xfrm>
            <a:off x="870005" y="876775"/>
            <a:ext cx="111297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Hipóteses</a:t>
            </a: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4650" u="none" cap="none" strike="noStrike"/>
          </a:p>
        </p:txBody>
      </p:sp>
      <p:sp>
        <p:nvSpPr>
          <p:cNvPr id="138" name="Google Shape;138;p15"/>
          <p:cNvSpPr/>
          <p:nvPr/>
        </p:nvSpPr>
        <p:spPr>
          <a:xfrm>
            <a:off x="9461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10227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800" u="none" cap="none" strike="noStrike"/>
          </a:p>
        </p:txBody>
      </p:sp>
      <p:sp>
        <p:nvSpPr>
          <p:cNvPr id="140" name="Google Shape;140;p15"/>
          <p:cNvSpPr/>
          <p:nvPr/>
        </p:nvSpPr>
        <p:spPr>
          <a:xfrm>
            <a:off x="1683300" y="2000125"/>
            <a:ext cx="1094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Popular em Outras Plataformas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 = Sucesso no Spotify?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41" name="Google Shape;141;p15"/>
          <p:cNvSpPr/>
          <p:nvPr/>
        </p:nvSpPr>
        <p:spPr>
          <a:xfrm>
            <a:off x="1676400" y="2510425"/>
            <a:ext cx="81939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confirmada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</a:t>
            </a:r>
            <a:r>
              <a:rPr b="1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forte e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positiva entre Spotify e Deezer (playlists e charts).</a:t>
            </a:r>
            <a:endParaRPr b="0" i="0" sz="1750" u="none" cap="none" strike="noStrike"/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000" y="3821923"/>
            <a:ext cx="6281699" cy="4013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9400" y="3821925"/>
            <a:ext cx="6279598" cy="401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>
            <a:off x="7338450" y="50"/>
            <a:ext cx="7313700" cy="8229600"/>
          </a:xfrm>
          <a:prstGeom prst="rect">
            <a:avLst/>
          </a:prstGeom>
          <a:solidFill>
            <a:srgbClr val="2F1D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870005" y="876775"/>
            <a:ext cx="111297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Hipóteses</a:t>
            </a: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4650" u="none" cap="none" strike="noStrike"/>
          </a:p>
        </p:txBody>
      </p:sp>
      <p:sp>
        <p:nvSpPr>
          <p:cNvPr id="151" name="Google Shape;151;p16"/>
          <p:cNvSpPr/>
          <p:nvPr/>
        </p:nvSpPr>
        <p:spPr>
          <a:xfrm>
            <a:off x="9461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/>
          <p:cNvSpPr/>
          <p:nvPr/>
        </p:nvSpPr>
        <p:spPr>
          <a:xfrm>
            <a:off x="10227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4</a:t>
            </a:r>
            <a:endParaRPr b="0" i="0" sz="2800" u="none" cap="none" strike="noStrike"/>
          </a:p>
        </p:txBody>
      </p:sp>
      <p:sp>
        <p:nvSpPr>
          <p:cNvPr id="153" name="Google Shape;153;p16"/>
          <p:cNvSpPr/>
          <p:nvPr/>
        </p:nvSpPr>
        <p:spPr>
          <a:xfrm>
            <a:off x="1683300" y="2000125"/>
            <a:ext cx="551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Mais Músicas = Mais Streams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54" name="Google Shape;154;p16"/>
          <p:cNvSpPr/>
          <p:nvPr/>
        </p:nvSpPr>
        <p:spPr>
          <a:xfrm>
            <a:off x="1676400" y="2510425"/>
            <a:ext cx="55176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confirmada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Correlação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positiva forte entre total músicas de artistas solo e streams.</a:t>
            </a:r>
            <a:endParaRPr b="0" i="0" sz="1750" u="none" cap="none" strike="noStrike"/>
          </a:p>
        </p:txBody>
      </p:sp>
      <p:sp>
        <p:nvSpPr>
          <p:cNvPr id="155" name="Google Shape;155;p16"/>
          <p:cNvSpPr/>
          <p:nvPr/>
        </p:nvSpPr>
        <p:spPr>
          <a:xfrm>
            <a:off x="74993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130B30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75759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5</a:t>
            </a:r>
            <a:endParaRPr b="0" i="0" sz="2800" u="none" cap="none" strike="noStrike"/>
          </a:p>
        </p:txBody>
      </p:sp>
      <p:sp>
        <p:nvSpPr>
          <p:cNvPr id="157" name="Google Shape;157;p16"/>
          <p:cNvSpPr/>
          <p:nvPr/>
        </p:nvSpPr>
        <p:spPr>
          <a:xfrm>
            <a:off x="8236500" y="2000125"/>
            <a:ext cx="5517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Características Influenciam Sucesso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?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8229600" y="2510425"/>
            <a:ext cx="55176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Hipótese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não confirmada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Correlaç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ões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muito fracas 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entre características e streams</a:t>
            </a:r>
            <a:r>
              <a:rPr b="0" i="0" lang="en-US" sz="175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endParaRPr b="0" i="0" sz="1750" u="none" cap="none" strike="noStrike"/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650" y="3888700"/>
            <a:ext cx="6230899" cy="39301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0" name="Google Shape;160;p16"/>
          <p:cNvGraphicFramePr/>
          <p:nvPr/>
        </p:nvGraphicFramePr>
        <p:xfrm>
          <a:off x="8229600" y="395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{E6D1A0B3-A42A-4E5A-9A3D-21E3489AB181}</a:tableStyleId>
              </a:tblPr>
              <a:tblGrid>
                <a:gridCol w="2787100"/>
                <a:gridCol w="3361475"/>
              </a:tblGrid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300">
                          <a:solidFill>
                            <a:schemeClr val="lt1"/>
                          </a:solidFill>
                          <a:latin typeface="Petrona"/>
                          <a:ea typeface="Petrona"/>
                          <a:cs typeface="Petrona"/>
                          <a:sym typeface="Petrona"/>
                        </a:rPr>
                        <a:t>Característica</a:t>
                      </a:r>
                      <a:endParaRPr b="1" sz="2300">
                        <a:solidFill>
                          <a:schemeClr val="lt1"/>
                        </a:solidFill>
                        <a:latin typeface="Petrona"/>
                        <a:ea typeface="Petrona"/>
                        <a:cs typeface="Petrona"/>
                        <a:sym typeface="Petron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300">
                          <a:solidFill>
                            <a:schemeClr val="lt1"/>
                          </a:solidFill>
                          <a:latin typeface="Petrona"/>
                          <a:ea typeface="Petrona"/>
                          <a:cs typeface="Petrona"/>
                          <a:sym typeface="Petrona"/>
                        </a:rPr>
                        <a:t>Correlação</a:t>
                      </a:r>
                      <a:endParaRPr b="1" sz="2300">
                        <a:solidFill>
                          <a:schemeClr val="lt1"/>
                        </a:solidFill>
                        <a:latin typeface="Petrona"/>
                        <a:ea typeface="Petrona"/>
                        <a:cs typeface="Petrona"/>
                        <a:sym typeface="Petrona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danceability__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-0,1059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valence__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-0,0409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energy__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-0,0259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acousticness__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-0,0045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53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instrumentalness__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-0,0449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liveness__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-0,0488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1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FF8AA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speechiness__</a:t>
                      </a:r>
                      <a:endParaRPr sz="1750">
                        <a:solidFill>
                          <a:srgbClr val="FF8AAF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-0,1122</a:t>
                      </a:r>
                      <a:endParaRPr sz="175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400" y="7620000"/>
            <a:ext cx="1838325" cy="5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7"/>
          <p:cNvSpPr/>
          <p:nvPr/>
        </p:nvSpPr>
        <p:spPr>
          <a:xfrm>
            <a:off x="870005" y="876775"/>
            <a:ext cx="111297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465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Recomendações:</a:t>
            </a:r>
            <a:endParaRPr b="0" i="0" sz="4650" u="none" cap="none" strike="noStrike"/>
          </a:p>
        </p:txBody>
      </p:sp>
      <p:sp>
        <p:nvSpPr>
          <p:cNvPr id="168" name="Google Shape;168;p17"/>
          <p:cNvSpPr/>
          <p:nvPr/>
        </p:nvSpPr>
        <p:spPr>
          <a:xfrm>
            <a:off x="946190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7"/>
          <p:cNvSpPr/>
          <p:nvPr/>
        </p:nvSpPr>
        <p:spPr>
          <a:xfrm>
            <a:off x="1022747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800" u="none" cap="none" strike="noStrike"/>
          </a:p>
        </p:txBody>
      </p:sp>
      <p:sp>
        <p:nvSpPr>
          <p:cNvPr id="170" name="Google Shape;170;p17"/>
          <p:cNvSpPr/>
          <p:nvPr/>
        </p:nvSpPr>
        <p:spPr>
          <a:xfrm>
            <a:off x="1683300" y="2076300"/>
            <a:ext cx="33909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Priorizar a inclusão em playlists relevantes: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71" name="Google Shape;171;p17"/>
          <p:cNvSpPr/>
          <p:nvPr/>
        </p:nvSpPr>
        <p:spPr>
          <a:xfrm>
            <a:off x="1683300" y="3019502"/>
            <a:ext cx="3421500" cy="12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Acompanhar playlists em crescimento e buscar inserção estratégica.</a:t>
            </a:r>
            <a:endParaRPr b="0" i="0" sz="1750" u="none" cap="none" strike="noStrike"/>
          </a:p>
        </p:txBody>
      </p:sp>
      <p:sp>
        <p:nvSpPr>
          <p:cNvPr id="172" name="Google Shape;172;p17"/>
          <p:cNvSpPr/>
          <p:nvPr/>
        </p:nvSpPr>
        <p:spPr>
          <a:xfrm>
            <a:off x="5464493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7"/>
          <p:cNvSpPr/>
          <p:nvPr/>
        </p:nvSpPr>
        <p:spPr>
          <a:xfrm>
            <a:off x="5541050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800" u="none" cap="none" strike="noStrike"/>
          </a:p>
        </p:txBody>
      </p:sp>
      <p:sp>
        <p:nvSpPr>
          <p:cNvPr id="174" name="Google Shape;174;p17"/>
          <p:cNvSpPr/>
          <p:nvPr/>
        </p:nvSpPr>
        <p:spPr>
          <a:xfrm>
            <a:off x="6201608" y="2076331"/>
            <a:ext cx="34215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Acompanhar 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estratégias para cada plataforma de streaming: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6201600" y="3413748"/>
            <a:ext cx="3421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Adaptar o conteúdo às tendências de cada serviço</a:t>
            </a: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endParaRPr b="0" i="0" sz="1750" u="none" cap="none" strike="noStrike"/>
          </a:p>
        </p:txBody>
      </p:sp>
      <p:sp>
        <p:nvSpPr>
          <p:cNvPr id="176" name="Google Shape;176;p17"/>
          <p:cNvSpPr/>
          <p:nvPr/>
        </p:nvSpPr>
        <p:spPr>
          <a:xfrm>
            <a:off x="10058995" y="1998464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7"/>
          <p:cNvSpPr/>
          <p:nvPr/>
        </p:nvSpPr>
        <p:spPr>
          <a:xfrm>
            <a:off x="10135552" y="2030373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800" u="none" cap="none" strike="noStrike"/>
          </a:p>
        </p:txBody>
      </p:sp>
      <p:sp>
        <p:nvSpPr>
          <p:cNvPr id="178" name="Google Shape;178;p17"/>
          <p:cNvSpPr/>
          <p:nvPr/>
        </p:nvSpPr>
        <p:spPr>
          <a:xfrm>
            <a:off x="10796100" y="2076316"/>
            <a:ext cx="2976900" cy="9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Expandir repertório artístico: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79" name="Google Shape;179;p17"/>
          <p:cNvSpPr/>
          <p:nvPr/>
        </p:nvSpPr>
        <p:spPr>
          <a:xfrm>
            <a:off x="10796100" y="3019500"/>
            <a:ext cx="34215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Mais músicas = mais streams. Potencializar o alcance orgânico e presença nas plataformas digitais.</a:t>
            </a:r>
            <a:endParaRPr b="0" i="0" sz="1750" u="none" cap="none" strike="noStrike"/>
          </a:p>
        </p:txBody>
      </p:sp>
      <p:sp>
        <p:nvSpPr>
          <p:cNvPr id="180" name="Google Shape;180;p17"/>
          <p:cNvSpPr/>
          <p:nvPr/>
        </p:nvSpPr>
        <p:spPr>
          <a:xfrm>
            <a:off x="793790" y="5126593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7"/>
          <p:cNvSpPr/>
          <p:nvPr/>
        </p:nvSpPr>
        <p:spPr>
          <a:xfrm>
            <a:off x="870347" y="5158502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4</a:t>
            </a:r>
            <a:endParaRPr b="0" i="0" sz="2800" u="none" cap="none" strike="noStrike"/>
          </a:p>
        </p:txBody>
      </p:sp>
      <p:sp>
        <p:nvSpPr>
          <p:cNvPr id="182" name="Google Shape;182;p17"/>
          <p:cNvSpPr/>
          <p:nvPr/>
        </p:nvSpPr>
        <p:spPr>
          <a:xfrm>
            <a:off x="1530900" y="5207150"/>
            <a:ext cx="38982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Investir em marca e identidade artística</a:t>
            </a: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:</a:t>
            </a:r>
            <a:endParaRPr b="0" i="0" sz="2300" u="none" cap="none" strike="noStrike">
              <a:solidFill>
                <a:srgbClr val="FF8AAF"/>
              </a:solidFill>
            </a:endParaRPr>
          </a:p>
        </p:txBody>
      </p:sp>
      <p:sp>
        <p:nvSpPr>
          <p:cNvPr id="183" name="Google Shape;183;p17"/>
          <p:cNvSpPr/>
          <p:nvPr/>
        </p:nvSpPr>
        <p:spPr>
          <a:xfrm>
            <a:off x="1566300" y="6081725"/>
            <a:ext cx="38982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Priorizar fatores como identidade artística, contexto cultural, narrativa e autenticidade.  Trabalhar presença digital, engajamento, colaborações e vínculo emocional com fãs.</a:t>
            </a:r>
            <a:endParaRPr b="0" i="0" sz="1750" u="none" cap="none" strike="noStrike"/>
          </a:p>
        </p:txBody>
      </p:sp>
      <p:sp>
        <p:nvSpPr>
          <p:cNvPr id="184" name="Google Shape;184;p17"/>
          <p:cNvSpPr/>
          <p:nvPr/>
        </p:nvSpPr>
        <p:spPr>
          <a:xfrm>
            <a:off x="5475803" y="5050393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7"/>
          <p:cNvSpPr/>
          <p:nvPr/>
        </p:nvSpPr>
        <p:spPr>
          <a:xfrm>
            <a:off x="5552361" y="5082302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5</a:t>
            </a:r>
            <a:endParaRPr b="0" i="0" sz="2800" u="none" cap="none" strike="noStrike"/>
          </a:p>
        </p:txBody>
      </p:sp>
      <p:sp>
        <p:nvSpPr>
          <p:cNvPr id="186" name="Google Shape;186;p17"/>
          <p:cNvSpPr/>
          <p:nvPr/>
        </p:nvSpPr>
        <p:spPr>
          <a:xfrm>
            <a:off x="6212925" y="5128250"/>
            <a:ext cx="34215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Aproveitar tendências e virais:</a:t>
            </a:r>
            <a:endParaRPr b="1" sz="2300">
              <a:solidFill>
                <a:srgbClr val="FF8AAF"/>
              </a:solidFill>
              <a:latin typeface="Petrona"/>
              <a:ea typeface="Petrona"/>
              <a:cs typeface="Petrona"/>
              <a:sym typeface="Petrona"/>
            </a:endParaRPr>
          </a:p>
        </p:txBody>
      </p:sp>
      <p:sp>
        <p:nvSpPr>
          <p:cNvPr id="187" name="Google Shape;187;p17"/>
          <p:cNvSpPr/>
          <p:nvPr/>
        </p:nvSpPr>
        <p:spPr>
          <a:xfrm>
            <a:off x="6201600" y="6005525"/>
            <a:ext cx="3421500" cy="9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Amplificação rápida por faixa, estimulando viralização orgânica e conteúdos gerados em redes sociais.</a:t>
            </a:r>
            <a:endParaRPr b="0" i="0" sz="1750" u="none" cap="none" strike="noStrike"/>
          </a:p>
        </p:txBody>
      </p:sp>
      <p:sp>
        <p:nvSpPr>
          <p:cNvPr id="188" name="Google Shape;188;p17"/>
          <p:cNvSpPr/>
          <p:nvPr/>
        </p:nvSpPr>
        <p:spPr>
          <a:xfrm>
            <a:off x="10047803" y="5126593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"/>
          <p:cNvSpPr/>
          <p:nvPr/>
        </p:nvSpPr>
        <p:spPr>
          <a:xfrm>
            <a:off x="10124361" y="5158502"/>
            <a:ext cx="35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800"/>
              <a:buFont typeface="Petrona"/>
              <a:buNone/>
            </a:pPr>
            <a:r>
              <a:rPr b="1" lang="en-US" sz="2800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6</a:t>
            </a:r>
            <a:endParaRPr b="0" i="0" sz="2800" u="none" cap="none" strike="noStrike"/>
          </a:p>
        </p:txBody>
      </p:sp>
      <p:sp>
        <p:nvSpPr>
          <p:cNvPr id="190" name="Google Shape;190;p17"/>
          <p:cNvSpPr/>
          <p:nvPr/>
        </p:nvSpPr>
        <p:spPr>
          <a:xfrm>
            <a:off x="10784925" y="5204450"/>
            <a:ext cx="34215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Otimizar a composição com base em padrões de consumo:</a:t>
            </a:r>
            <a:endParaRPr b="1" sz="2300">
              <a:solidFill>
                <a:srgbClr val="FF8AAF"/>
              </a:solidFill>
              <a:latin typeface="Petrona"/>
              <a:ea typeface="Petrona"/>
              <a:cs typeface="Petrona"/>
              <a:sym typeface="Petrona"/>
            </a:endParaRPr>
          </a:p>
        </p:txBody>
      </p:sp>
      <p:sp>
        <p:nvSpPr>
          <p:cNvPr id="191" name="Google Shape;191;p17"/>
          <p:cNvSpPr/>
          <p:nvPr/>
        </p:nvSpPr>
        <p:spPr>
          <a:xfrm>
            <a:off x="10773600" y="6538925"/>
            <a:ext cx="3421500" cy="9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Priorizar produção moderna e com apelo mais digital. 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>
            <a:off x="1789250" y="3221975"/>
            <a:ext cx="43815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4650"/>
              <a:buFont typeface="Petrona"/>
              <a:buNone/>
            </a:pPr>
            <a:r>
              <a:rPr b="1" lang="en-US" sz="7200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Obrigada!</a:t>
            </a:r>
            <a:endParaRPr b="0" i="0" sz="7200" u="none" cap="none" strike="noStrike"/>
          </a:p>
        </p:txBody>
      </p:sp>
      <p:pic>
        <p:nvPicPr>
          <p:cNvPr id="198" name="Google Shape;1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5400" y="7620000"/>
            <a:ext cx="1838325" cy="5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8" title="Happy Dance GIF by Sappy Seals Community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7550" y="1485900"/>
            <a:ext cx="5343674" cy="534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